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70" r:id="rId4"/>
    <p:sldId id="265" r:id="rId5"/>
    <p:sldId id="266" r:id="rId6"/>
    <p:sldId id="271" r:id="rId7"/>
    <p:sldId id="258" r:id="rId8"/>
    <p:sldId id="259" r:id="rId9"/>
    <p:sldId id="260" r:id="rId10"/>
    <p:sldId id="273" r:id="rId11"/>
    <p:sldId id="274" r:id="rId12"/>
    <p:sldId id="275" r:id="rId13"/>
    <p:sldId id="267" r:id="rId14"/>
    <p:sldId id="261" r:id="rId15"/>
    <p:sldId id="263" r:id="rId16"/>
    <p:sldId id="264" r:id="rId17"/>
    <p:sldId id="268" r:id="rId18"/>
    <p:sldId id="272" r:id="rId1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4592"/>
  </p:normalViewPr>
  <p:slideViewPr>
    <p:cSldViewPr snapToGrid="0" snapToObjects="1">
      <p:cViewPr>
        <p:scale>
          <a:sx n="103" d="100"/>
          <a:sy n="103" d="100"/>
        </p:scale>
        <p:origin x="-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A6630-D4EB-CB44-A266-0D214EF03DD2}" type="datetimeFigureOut">
              <a:rPr lang="en-US" smtClean="0"/>
              <a:t>3/12/17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0235A-38E9-0640-8BC5-578C04AFC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3/12/17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3/12/17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3/12/17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3/12/17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3/12/17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3/12/17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92636" y="72764"/>
            <a:ext cx="2089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i="0" baseline="0" dirty="0" smtClean="0">
                <a:solidFill>
                  <a:schemeClr val="bg1"/>
                </a:solidFill>
                <a:latin typeface="Univers LT Std 55"/>
                <a:cs typeface="Univers LT Std 55"/>
              </a:rPr>
              <a:t>Computer Science</a:t>
            </a:r>
            <a:endParaRPr lang="en-US" sz="1600" b="0" i="0" dirty="0">
              <a:solidFill>
                <a:schemeClr val="bg1"/>
              </a:solidFill>
              <a:latin typeface="Univers LT Std 55"/>
              <a:cs typeface="Univers LT Std 55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TG3kByB8EI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Facebook </a:t>
            </a:r>
            <a:r>
              <a:rPr lang="mr-IN" dirty="0" smtClean="0">
                <a:solidFill>
                  <a:srgbClr val="C00000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–</a:t>
            </a:r>
            <a:r>
              <a:rPr lang="en-US" dirty="0" smtClean="0">
                <a:solidFill>
                  <a:srgbClr val="C00000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 Privacy Incident 2015</a:t>
            </a:r>
            <a:endParaRPr lang="en-US" dirty="0">
              <a:solidFill>
                <a:srgbClr val="C00000"/>
              </a:solidFill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Problem </a:t>
            </a:r>
            <a:r>
              <a:rPr lang="mr-IN" dirty="0" smtClean="0">
                <a:latin typeface="Avenir Next Condensed" charset="0"/>
                <a:ea typeface="Avenir Next Condensed" charset="0"/>
                <a:cs typeface="Avenir Next Condensed" charset="0"/>
              </a:rPr>
              <a:t>–</a:t>
            </a:r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 User data could be harvested</a:t>
            </a:r>
            <a:endParaRPr lang="en-US" dirty="0"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5660020" y="5548614"/>
            <a:ext cx="3321935" cy="75187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FontTx/>
              <a:buChar char="-"/>
              <a:defRPr/>
            </a:pPr>
            <a:r>
              <a:rPr lang="en-US" dirty="0" err="1" smtClean="0">
                <a:latin typeface="Avenir Next Condensed" charset="0"/>
                <a:ea typeface="Avenir Next Condensed" charset="0"/>
                <a:cs typeface="Avenir Next Condensed" charset="0"/>
              </a:rPr>
              <a:t>Zankruti</a:t>
            </a:r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 Desai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More on Facebook </a:t>
            </a:r>
            <a:r>
              <a:rPr lang="en-US" dirty="0" err="1" smtClean="0">
                <a:solidFill>
                  <a:srgbClr val="C00000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GraphAPI</a:t>
            </a:r>
            <a:endParaRPr lang="en-US" dirty="0">
              <a:solidFill>
                <a:srgbClr val="C00000"/>
              </a:solidFill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13006"/>
            <a:ext cx="8229600" cy="4013158"/>
          </a:xfrm>
        </p:spPr>
        <p:txBody>
          <a:bodyPr/>
          <a:lstStyle/>
          <a:p>
            <a:r>
              <a:rPr lang="en-US" b="1" dirty="0">
                <a:latin typeface="Avenir Next Condensed" charset="0"/>
                <a:ea typeface="Avenir Next Condensed" charset="0"/>
                <a:cs typeface="Avenir Next Condensed" charset="0"/>
              </a:rPr>
              <a:t>nodes</a:t>
            </a:r>
            <a:r>
              <a:rPr lang="en-US" dirty="0">
                <a:latin typeface="Avenir Next Condensed" charset="0"/>
                <a:ea typeface="Avenir Next Condensed" charset="0"/>
                <a:cs typeface="Avenir Next Condensed" charset="0"/>
              </a:rPr>
              <a:t> - basically "things" such as a User, a Photo, a Page, a Comment</a:t>
            </a:r>
          </a:p>
          <a:p>
            <a:r>
              <a:rPr lang="en-US" b="1" dirty="0">
                <a:latin typeface="Avenir Next Condensed" charset="0"/>
                <a:ea typeface="Avenir Next Condensed" charset="0"/>
                <a:cs typeface="Avenir Next Condensed" charset="0"/>
              </a:rPr>
              <a:t>edges</a:t>
            </a:r>
            <a:r>
              <a:rPr lang="en-US" dirty="0">
                <a:latin typeface="Avenir Next Condensed" charset="0"/>
                <a:ea typeface="Avenir Next Condensed" charset="0"/>
                <a:cs typeface="Avenir Next Condensed" charset="0"/>
              </a:rPr>
              <a:t> - the connections between those "things", such as a Page's Photos, or a Photo's Comments</a:t>
            </a:r>
          </a:p>
          <a:p>
            <a:r>
              <a:rPr lang="en-US" b="1" dirty="0">
                <a:latin typeface="Avenir Next Condensed" charset="0"/>
                <a:ea typeface="Avenir Next Condensed" charset="0"/>
                <a:cs typeface="Avenir Next Condensed" charset="0"/>
              </a:rPr>
              <a:t>fields</a:t>
            </a:r>
            <a:r>
              <a:rPr lang="en-US" dirty="0">
                <a:latin typeface="Avenir Next Condensed" charset="0"/>
                <a:ea typeface="Avenir Next Condensed" charset="0"/>
                <a:cs typeface="Avenir Next Condensed" charset="0"/>
              </a:rPr>
              <a:t> - info about those "things", such as a person's birthday, or the name of a </a:t>
            </a:r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Page</a:t>
            </a:r>
            <a:endParaRPr lang="en-US" dirty="0" smtClean="0"/>
          </a:p>
          <a:p>
            <a:r>
              <a:rPr lang="en-US" dirty="0">
                <a:latin typeface="Avenir Next Condensed" charset="0"/>
                <a:ea typeface="Avenir Next Condensed" charset="0"/>
                <a:cs typeface="Avenir Next Condensed" charset="0"/>
              </a:rPr>
              <a:t>Object IDs</a:t>
            </a:r>
          </a:p>
          <a:p>
            <a:pPr lvl="1"/>
            <a:r>
              <a:rPr lang="en-US" dirty="0">
                <a:latin typeface="Avenir Next Condensed" charset="0"/>
                <a:ea typeface="Avenir Next Condensed" charset="0"/>
                <a:cs typeface="Avenir Next Condensed" charset="0"/>
              </a:rPr>
              <a:t>Each node has a unique </a:t>
            </a:r>
            <a:r>
              <a:rPr lang="en-US" b="1" dirty="0">
                <a:latin typeface="Avenir Next Condensed" charset="0"/>
                <a:ea typeface="Avenir Next Condensed" charset="0"/>
                <a:cs typeface="Avenir Next Condensed" charset="0"/>
              </a:rPr>
              <a:t>ID</a:t>
            </a:r>
            <a:r>
              <a:rPr lang="en-US" dirty="0">
                <a:latin typeface="Avenir Next Condensed" charset="0"/>
                <a:ea typeface="Avenir Next Condensed" charset="0"/>
                <a:cs typeface="Avenir Next Condensed" charset="0"/>
              </a:rPr>
              <a:t> which is used to access it via the Graph API. </a:t>
            </a:r>
          </a:p>
          <a:p>
            <a:pPr lvl="1"/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GET </a:t>
            </a:r>
            <a:r>
              <a:rPr lang="en-US" dirty="0" err="1" smtClean="0">
                <a:latin typeface="Avenir Next Condensed" charset="0"/>
                <a:ea typeface="Avenir Next Condensed" charset="0"/>
                <a:cs typeface="Avenir Next Condensed" charset="0"/>
              </a:rPr>
              <a:t>graph.facebook.com</a:t>
            </a:r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 /{node-id}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0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417" y="736601"/>
            <a:ext cx="8229600" cy="845064"/>
          </a:xfrm>
        </p:spPr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>
                <a:latin typeface="Avenir Next Condensed" charset="0"/>
                <a:ea typeface="Avenir Next Condensed" charset="0"/>
                <a:cs typeface="Avenir Next Condensed" charset="0"/>
              </a:rPr>
              <a:t>GET </a:t>
            </a:r>
            <a:r>
              <a:rPr lang="en-US" dirty="0" err="1">
                <a:latin typeface="Avenir Next Condensed" charset="0"/>
                <a:ea typeface="Avenir Next Condensed" charset="0"/>
                <a:cs typeface="Avenir Next Condensed" charset="0"/>
              </a:rPr>
              <a:t>graph.facebook.com</a:t>
            </a:r>
            <a:r>
              <a:rPr lang="en-US" dirty="0">
                <a:latin typeface="Avenir Next Condensed" charset="0"/>
                <a:ea typeface="Avenir Next Condensed" charset="0"/>
                <a:cs typeface="Avenir Next Condensed" charset="0"/>
              </a:rPr>
              <a:t> /{node-id</a:t>
            </a:r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}</a:t>
            </a:r>
          </a:p>
          <a:p>
            <a:pPr lvl="2"/>
            <a:r>
              <a:rPr lang="en-US" dirty="0" err="1">
                <a:latin typeface="Avenir Next Condensed" charset="0"/>
                <a:ea typeface="Avenir Next Condensed" charset="0"/>
                <a:cs typeface="Avenir Next Condensed" charset="0"/>
              </a:rPr>
              <a:t>me?fields</a:t>
            </a:r>
            <a:r>
              <a:rPr lang="en-US" dirty="0">
                <a:latin typeface="Avenir Next Condensed" charset="0"/>
                <a:ea typeface="Avenir Next Condensed" charset="0"/>
                <a:cs typeface="Avenir Next Condensed" charset="0"/>
              </a:rPr>
              <a:t>=</a:t>
            </a:r>
            <a:r>
              <a:rPr lang="en-US" dirty="0" err="1">
                <a:latin typeface="Avenir Next Condensed" charset="0"/>
                <a:ea typeface="Avenir Next Condensed" charset="0"/>
                <a:cs typeface="Avenir Next Condensed" charset="0"/>
              </a:rPr>
              <a:t>id,name,gender,about,likes,email</a:t>
            </a:r>
            <a:r>
              <a:rPr lang="en-US" dirty="0">
                <a:latin typeface="Avenir Next Condensed" charset="0"/>
                <a:ea typeface="Avenir Next Condensed" charset="0"/>
                <a:cs typeface="Avenir Next Condensed" charset="0"/>
              </a:rPr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27" y="1680517"/>
            <a:ext cx="8398988" cy="48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69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46" y="993999"/>
            <a:ext cx="7633973" cy="558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56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C00000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What makes it a privacy incident?</a:t>
            </a:r>
            <a:endParaRPr lang="en-US" dirty="0">
              <a:solidFill>
                <a:srgbClr val="C00000"/>
              </a:solidFill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39028"/>
            <a:ext cx="8229600" cy="3487135"/>
          </a:xfrm>
        </p:spPr>
        <p:txBody>
          <a:bodyPr/>
          <a:lstStyle/>
          <a:p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User details were extracted </a:t>
            </a:r>
            <a:r>
              <a:rPr lang="mr-IN" dirty="0" smtClean="0">
                <a:latin typeface="Avenir Next Condensed" charset="0"/>
                <a:ea typeface="Avenir Next Condensed" charset="0"/>
                <a:cs typeface="Avenir Next Condensed" charset="0"/>
              </a:rPr>
              <a:t>–</a:t>
            </a:r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 Mostly public</a:t>
            </a:r>
          </a:p>
          <a:p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Mobile Numbers as the source for extraction.</a:t>
            </a:r>
          </a:p>
          <a:p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Link between the mobile number and user could be established.</a:t>
            </a:r>
          </a:p>
          <a:p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Exposed to hackers </a:t>
            </a:r>
            <a:r>
              <a:rPr lang="mr-IN" dirty="0" smtClean="0">
                <a:latin typeface="Avenir Next Condensed" charset="0"/>
                <a:ea typeface="Avenir Next Condensed" charset="0"/>
                <a:cs typeface="Avenir Next Condensed" charset="0"/>
              </a:rPr>
              <a:t>–</a:t>
            </a:r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 Create Large databases sold it to black market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678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919"/>
            <a:ext cx="8229600" cy="90553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Follow-up?</a:t>
            </a:r>
            <a:endParaRPr lang="en-US" dirty="0">
              <a:solidFill>
                <a:srgbClr val="C00000"/>
              </a:solidFill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5488"/>
            <a:ext cx="8229600" cy="3880675"/>
          </a:xfrm>
        </p:spPr>
        <p:txBody>
          <a:bodyPr/>
          <a:lstStyle/>
          <a:p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Reza informed Facebook about the problem through </a:t>
            </a:r>
            <a:r>
              <a:rPr lang="en-US" dirty="0">
                <a:latin typeface="Avenir Next Condensed" charset="0"/>
                <a:ea typeface="Avenir Next Condensed" charset="0"/>
                <a:cs typeface="Avenir Next Condensed" charset="0"/>
              </a:rPr>
              <a:t>F</a:t>
            </a:r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acebook’s bug bounty program in April.</a:t>
            </a:r>
          </a:p>
          <a:p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Then again on 28th July 2015</a:t>
            </a:r>
          </a:p>
          <a:p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Facebook’s employee statement : </a:t>
            </a:r>
            <a:r>
              <a:rPr lang="en-US" dirty="0">
                <a:latin typeface="Avenir Next Condensed" charset="0"/>
                <a:ea typeface="Avenir Next Condensed" charset="0"/>
                <a:cs typeface="Avenir Next Condensed" charset="0"/>
              </a:rPr>
              <a:t>“We do not consider it a security vulnerability, but we do have controls in place to monitor and mitigate abuse</a:t>
            </a:r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.”</a:t>
            </a:r>
          </a:p>
          <a:p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Focused more on restriction for developers on extracting bulk data through the API</a:t>
            </a:r>
          </a:p>
        </p:txBody>
      </p:sp>
    </p:spTree>
    <p:extLst>
      <p:ext uri="{BB962C8B-B14F-4D97-AF65-F5344CB8AC3E}">
        <p14:creationId xmlns:p14="http://schemas.microsoft.com/office/powerpoint/2010/main" val="32278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7044"/>
            <a:ext cx="8229600" cy="708769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Follow-up?</a:t>
            </a:r>
            <a:endParaRPr lang="en-US" dirty="0">
              <a:solidFill>
                <a:srgbClr val="C00000"/>
              </a:solidFill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5813"/>
            <a:ext cx="8229600" cy="4760350"/>
          </a:xfrm>
        </p:spPr>
        <p:txBody>
          <a:bodyPr/>
          <a:lstStyle/>
          <a:p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Two mail exchanges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90383"/>
            <a:ext cx="6180881" cy="2846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810" y="4134518"/>
            <a:ext cx="6196110" cy="25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0113"/>
            <a:ext cx="8229600" cy="662469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Follow-up?</a:t>
            </a:r>
            <a:endParaRPr lang="en-US" dirty="0">
              <a:solidFill>
                <a:srgbClr val="C00000"/>
              </a:solidFill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9904"/>
            <a:ext cx="8229600" cy="4436259"/>
          </a:xfrm>
        </p:spPr>
        <p:txBody>
          <a:bodyPr/>
          <a:lstStyle/>
          <a:p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Reza suggested two possible methods for the problem:	</a:t>
            </a:r>
          </a:p>
          <a:p>
            <a:pPr lvl="1"/>
            <a:endParaRPr lang="en-US" dirty="0" smtClean="0">
              <a:latin typeface="Avenir Next Condensed" charset="0"/>
              <a:ea typeface="Avenir Next Condensed" charset="0"/>
              <a:cs typeface="Avenir Next Condensed" charset="0"/>
            </a:endParaRPr>
          </a:p>
          <a:p>
            <a:pPr lvl="1"/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To put a double layer encryption like Google and Apple.</a:t>
            </a:r>
          </a:p>
          <a:p>
            <a:pPr lvl="2"/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User Id can be seen in JSON</a:t>
            </a:r>
          </a:p>
          <a:p>
            <a:pPr lvl="2"/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Encrypt JSON so it can not be read during communication and then decrypt it later</a:t>
            </a:r>
          </a:p>
          <a:p>
            <a:pPr lvl="2"/>
            <a:endParaRPr lang="en-US" dirty="0" smtClean="0">
              <a:latin typeface="Avenir Next Condensed" charset="0"/>
              <a:ea typeface="Avenir Next Condensed" charset="0"/>
              <a:cs typeface="Avenir Next Condensed" charset="0"/>
            </a:endParaRPr>
          </a:p>
          <a:p>
            <a:pPr lvl="1"/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Limit to extraction</a:t>
            </a:r>
          </a:p>
          <a:p>
            <a:pPr lvl="2"/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How much data can a single user extract using Facebook’s API</a:t>
            </a:r>
          </a:p>
          <a:p>
            <a:pPr lvl="2"/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July </a:t>
            </a:r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2016 </a:t>
            </a:r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- </a:t>
            </a:r>
            <a:r>
              <a:rPr lang="en-US" dirty="0">
                <a:latin typeface="Avenir Next Condensed" charset="0"/>
                <a:ea typeface="Avenir Next Condensed" charset="0"/>
                <a:cs typeface="Avenir Next Condensed" charset="0"/>
              </a:rPr>
              <a:t>Improving Rate Limits for Page Management Apps</a:t>
            </a:r>
            <a:endParaRPr lang="en-US" dirty="0" smtClean="0"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14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Conclusion</a:t>
            </a:r>
            <a:endParaRPr lang="en-US" dirty="0">
              <a:solidFill>
                <a:srgbClr val="C00000"/>
              </a:solidFill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8500"/>
            <a:ext cx="8229600" cy="4157663"/>
          </a:xfrm>
        </p:spPr>
        <p:txBody>
          <a:bodyPr/>
          <a:lstStyle/>
          <a:p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Data on social media can never be fully protected.</a:t>
            </a:r>
          </a:p>
          <a:p>
            <a:endParaRPr lang="en-US" dirty="0" smtClean="0">
              <a:latin typeface="Avenir Next Condensed" charset="0"/>
              <a:ea typeface="Avenir Next Condensed" charset="0"/>
              <a:cs typeface="Avenir Next Condensed" charset="0"/>
            </a:endParaRPr>
          </a:p>
          <a:p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If User wants to protect the data the best way is to not keep the data on any social media.</a:t>
            </a:r>
          </a:p>
          <a:p>
            <a:pPr lvl="1"/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A data once shared would be accessible if public to hackers. </a:t>
            </a:r>
          </a:p>
        </p:txBody>
      </p:sp>
    </p:spTree>
    <p:extLst>
      <p:ext uri="{BB962C8B-B14F-4D97-AF65-F5344CB8AC3E}">
        <p14:creationId xmlns:p14="http://schemas.microsoft.com/office/powerpoint/2010/main" val="460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Questions?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8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History of Facebook</a:t>
            </a:r>
            <a:endParaRPr lang="en-US" dirty="0">
              <a:solidFill>
                <a:srgbClr val="C00000"/>
              </a:solidFill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7276"/>
            <a:ext cx="8229600" cy="3518887"/>
          </a:xfrm>
        </p:spPr>
        <p:txBody>
          <a:bodyPr/>
          <a:lstStyle/>
          <a:p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Founded By Harvard student Mark </a:t>
            </a:r>
            <a:r>
              <a:rPr lang="en-US" altLang="x-none" dirty="0" smtClean="0">
                <a:latin typeface="Avenir Next Condensed" charset="0"/>
                <a:ea typeface="Avenir Next Condensed" charset="0"/>
                <a:cs typeface="Avenir Next Condensed" charset="0"/>
              </a:rPr>
              <a:t>Zuckerberg in </a:t>
            </a:r>
            <a:r>
              <a:rPr lang="en-US" altLang="x-none" dirty="0" err="1" smtClean="0">
                <a:latin typeface="Avenir Next Condensed" charset="0"/>
                <a:ea typeface="Avenir Next Condensed" charset="0"/>
                <a:cs typeface="Avenir Next Condensed" charset="0"/>
              </a:rPr>
              <a:t>Febuary</a:t>
            </a:r>
            <a:r>
              <a:rPr lang="en-US" altLang="x-none" dirty="0" smtClean="0">
                <a:latin typeface="Avenir Next Condensed" charset="0"/>
                <a:ea typeface="Avenir Next Condensed" charset="0"/>
                <a:cs typeface="Avenir Next Condensed" charset="0"/>
              </a:rPr>
              <a:t> 2004 and was named </a:t>
            </a:r>
            <a:r>
              <a:rPr lang="en-US" altLang="x-none" dirty="0" err="1" smtClean="0">
                <a:latin typeface="Avenir Next Condensed" charset="0"/>
                <a:ea typeface="Avenir Next Condensed" charset="0"/>
                <a:cs typeface="Avenir Next Condensed" charset="0"/>
              </a:rPr>
              <a:t>thefacebook</a:t>
            </a:r>
            <a:endParaRPr lang="en-US" altLang="x-none" dirty="0" smtClean="0">
              <a:latin typeface="Avenir Next Condensed" charset="0"/>
              <a:ea typeface="Avenir Next Condensed" charset="0"/>
              <a:cs typeface="Avenir Next Condensed" charset="0"/>
            </a:endParaRPr>
          </a:p>
          <a:p>
            <a:r>
              <a:rPr lang="en-US" altLang="x-none" dirty="0" smtClean="0">
                <a:latin typeface="Avenir Next Condensed" charset="0"/>
                <a:ea typeface="Avenir Next Condensed" charset="0"/>
                <a:cs typeface="Avenir Next Condensed" charset="0"/>
              </a:rPr>
              <a:t>In 2005 the </a:t>
            </a:r>
            <a:r>
              <a:rPr lang="en-US" altLang="x-none" dirty="0" err="1" smtClean="0">
                <a:latin typeface="Avenir Next Condensed" charset="0"/>
                <a:ea typeface="Avenir Next Condensed" charset="0"/>
                <a:cs typeface="Avenir Next Condensed" charset="0"/>
              </a:rPr>
              <a:t>thefacebook</a:t>
            </a:r>
            <a:r>
              <a:rPr lang="en-US" altLang="x-none" dirty="0" smtClean="0">
                <a:latin typeface="Avenir Next Condensed" charset="0"/>
                <a:ea typeface="Avenir Next Condensed" charset="0"/>
                <a:cs typeface="Avenir Next Condensed" charset="0"/>
              </a:rPr>
              <a:t> was officially called Facebook. It could be accessed only if the person has a valid college email id and it was later extended for high school students.</a:t>
            </a:r>
          </a:p>
          <a:p>
            <a:r>
              <a:rPr lang="en-US" altLang="x-none" dirty="0" smtClean="0">
                <a:latin typeface="Avenir Next Condensed" charset="0"/>
                <a:ea typeface="Avenir Next Condensed" charset="0"/>
                <a:cs typeface="Avenir Next Condensed" charset="0"/>
              </a:rPr>
              <a:t>In September 2006  - open enrollment.</a:t>
            </a:r>
          </a:p>
        </p:txBody>
      </p:sp>
    </p:spTree>
    <p:extLst>
      <p:ext uri="{BB962C8B-B14F-4D97-AF65-F5344CB8AC3E}">
        <p14:creationId xmlns:p14="http://schemas.microsoft.com/office/powerpoint/2010/main" val="15097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Social Network and Privacy</a:t>
            </a:r>
            <a:endParaRPr lang="en-US" dirty="0">
              <a:solidFill>
                <a:srgbClr val="C00000"/>
              </a:solidFill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3644"/>
            <a:ext cx="8229600" cy="3852520"/>
          </a:xfrm>
        </p:spPr>
        <p:txBody>
          <a:bodyPr/>
          <a:lstStyle/>
          <a:p>
            <a:r>
              <a:rPr lang="en-US" altLang="x-none" dirty="0">
                <a:latin typeface="Avenir Next Condensed" charset="0"/>
                <a:ea typeface="Avenir Next Condensed" charset="0"/>
                <a:cs typeface="Avenir Next Condensed" charset="0"/>
              </a:rPr>
              <a:t>Relationship between a person’s social network and privacy can be multi-factored</a:t>
            </a:r>
          </a:p>
          <a:p>
            <a:r>
              <a:rPr lang="en-US" altLang="x-none" dirty="0">
                <a:latin typeface="Avenir Next Condensed" charset="0"/>
                <a:ea typeface="Avenir Next Condensed" charset="0"/>
                <a:cs typeface="Avenir Next Condensed" charset="0"/>
              </a:rPr>
              <a:t>In some cases, users want their </a:t>
            </a:r>
            <a:r>
              <a:rPr lang="en-US" altLang="x-none" dirty="0" smtClean="0">
                <a:latin typeface="Avenir Next Condensed" charset="0"/>
                <a:ea typeface="Avenir Next Condensed" charset="0"/>
                <a:cs typeface="Avenir Next Condensed" charset="0"/>
              </a:rPr>
              <a:t>information </a:t>
            </a:r>
            <a:r>
              <a:rPr lang="en-US" altLang="x-none" dirty="0">
                <a:latin typeface="Avenir Next Condensed" charset="0"/>
                <a:ea typeface="Avenir Next Condensed" charset="0"/>
                <a:cs typeface="Avenir Next Condensed" charset="0"/>
              </a:rPr>
              <a:t>to circulate throughout smaller online communities and not to strangers</a:t>
            </a:r>
          </a:p>
          <a:p>
            <a:r>
              <a:rPr lang="en-US" altLang="x-none" dirty="0">
                <a:latin typeface="Avenir Next Condensed" charset="0"/>
                <a:ea typeface="Avenir Next Condensed" charset="0"/>
                <a:cs typeface="Avenir Next Condensed" charset="0"/>
              </a:rPr>
              <a:t>In others, users will be willing to open their private </a:t>
            </a:r>
            <a:r>
              <a:rPr lang="en-US" altLang="x-none" dirty="0" smtClean="0">
                <a:latin typeface="Avenir Next Condensed" charset="0"/>
                <a:ea typeface="Avenir Next Condensed" charset="0"/>
                <a:cs typeface="Avenir Next Condensed" charset="0"/>
              </a:rPr>
              <a:t>information </a:t>
            </a:r>
            <a:r>
              <a:rPr lang="en-US" altLang="x-none" dirty="0">
                <a:latin typeface="Avenir Next Condensed" charset="0"/>
                <a:ea typeface="Avenir Next Condensed" charset="0"/>
                <a:cs typeface="Avenir Next Condensed" charset="0"/>
              </a:rPr>
              <a:t>to </a:t>
            </a:r>
            <a:r>
              <a:rPr lang="en-US" altLang="x-none" dirty="0" smtClean="0">
                <a:latin typeface="Avenir Next Condensed" charset="0"/>
                <a:ea typeface="Avenir Next Condensed" charset="0"/>
                <a:cs typeface="Avenir Next Condensed" charset="0"/>
              </a:rPr>
              <a:t>strangers.</a:t>
            </a:r>
            <a:endParaRPr lang="en-US" dirty="0"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34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9172"/>
            <a:ext cx="8229600" cy="708768"/>
          </a:xfrm>
        </p:spPr>
        <p:txBody>
          <a:bodyPr/>
          <a:lstStyle/>
          <a:p>
            <a:pPr algn="l"/>
            <a:r>
              <a:rPr lang="en-US" sz="2800" dirty="0" smtClean="0">
                <a:solidFill>
                  <a:srgbClr val="C00000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Issue</a:t>
            </a:r>
            <a:endParaRPr lang="en-US" sz="2800" dirty="0">
              <a:solidFill>
                <a:srgbClr val="C00000"/>
              </a:solidFill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7940"/>
            <a:ext cx="8229600" cy="5173883"/>
          </a:xfrm>
        </p:spPr>
        <p:txBody>
          <a:bodyPr/>
          <a:lstStyle/>
          <a:p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If mobile number is known then we can search for that person on </a:t>
            </a:r>
            <a:r>
              <a:rPr lang="en-US" dirty="0">
                <a:latin typeface="Avenir Next Condensed" charset="0"/>
                <a:ea typeface="Avenir Next Condensed" charset="0"/>
                <a:cs typeface="Avenir Next Condensed" charset="0"/>
              </a:rPr>
              <a:t>F</a:t>
            </a:r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acebook</a:t>
            </a:r>
          </a:p>
          <a:p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Default setting </a:t>
            </a:r>
            <a:r>
              <a:rPr lang="mr-IN" dirty="0" smtClean="0">
                <a:latin typeface="Avenir Next Condensed" charset="0"/>
                <a:ea typeface="Avenir Next Condensed" charset="0"/>
                <a:cs typeface="Avenir Next Condensed" charset="0"/>
              </a:rPr>
              <a:t>–</a:t>
            </a:r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 Everyone/Public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9" y="2631175"/>
            <a:ext cx="7297837" cy="399089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flipV="1">
            <a:off x="1805650" y="2631175"/>
            <a:ext cx="462988" cy="1930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3564037" y="3657464"/>
            <a:ext cx="1039793" cy="2374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0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7" y="879676"/>
            <a:ext cx="8391646" cy="527527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 flipV="1">
            <a:off x="4138913" y="3993130"/>
            <a:ext cx="1039793" cy="2374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V="1">
            <a:off x="2811683" y="2129606"/>
            <a:ext cx="1039793" cy="2374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V="1">
            <a:off x="2242594" y="4317221"/>
            <a:ext cx="1039793" cy="2374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36224" y="879676"/>
            <a:ext cx="1039793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Prior report</a:t>
            </a:r>
            <a:endParaRPr lang="en-US" dirty="0">
              <a:solidFill>
                <a:srgbClr val="C00000"/>
              </a:solidFill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4086"/>
            <a:ext cx="8229600" cy="4322077"/>
          </a:xfrm>
        </p:spPr>
        <p:txBody>
          <a:bodyPr/>
          <a:lstStyle/>
          <a:p>
            <a:r>
              <a:rPr lang="en-US" dirty="0"/>
              <a:t>In 2010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 smtClean="0"/>
              <a:t>SlashDot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2012 -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www.youtube.com/watch?v=TG3kByB8EIE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2013 - Online Privacy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10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Who was involved and Impacted</a:t>
            </a:r>
            <a:endParaRPr lang="en-US" dirty="0">
              <a:solidFill>
                <a:srgbClr val="C00000"/>
              </a:solidFill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52892"/>
            <a:ext cx="8229600" cy="397327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Directly</a:t>
            </a:r>
          </a:p>
          <a:p>
            <a:pPr lvl="1">
              <a:buClr>
                <a:schemeClr val="tx1"/>
              </a:buClr>
            </a:pPr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Facebook</a:t>
            </a:r>
          </a:p>
          <a:p>
            <a:pPr lvl="1">
              <a:buClr>
                <a:schemeClr val="tx1"/>
              </a:buClr>
            </a:pPr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Reza </a:t>
            </a:r>
            <a:r>
              <a:rPr lang="en-US" dirty="0" err="1">
                <a:latin typeface="Avenir Next Condensed" charset="0"/>
                <a:ea typeface="Avenir Next Condensed" charset="0"/>
                <a:cs typeface="Avenir Next Condensed" charset="0"/>
              </a:rPr>
              <a:t>Moaiandin</a:t>
            </a:r>
            <a:endParaRPr lang="en-US" dirty="0">
              <a:latin typeface="Avenir Next Condensed" charset="0"/>
              <a:ea typeface="Avenir Next Condensed" charset="0"/>
              <a:cs typeface="Avenir Next Condensed" charset="0"/>
            </a:endParaRPr>
          </a:p>
          <a:p>
            <a:pPr lvl="2">
              <a:buClr>
                <a:schemeClr val="tx1"/>
              </a:buClr>
            </a:pPr>
            <a:r>
              <a:rPr lang="en-US" sz="1200" dirty="0">
                <a:latin typeface="Avenir Next Condensed" charset="0"/>
                <a:ea typeface="Avenir Next Condensed" charset="0"/>
                <a:cs typeface="Avenir Next Condensed" charset="0"/>
              </a:rPr>
              <a:t>Technical Director  - </a:t>
            </a:r>
            <a:r>
              <a:rPr lang="en-US" sz="1200" dirty="0" err="1">
                <a:latin typeface="Avenir Next Condensed" charset="0"/>
                <a:ea typeface="Avenir Next Condensed" charset="0"/>
                <a:cs typeface="Avenir Next Condensed" charset="0"/>
              </a:rPr>
              <a:t>Salt.Agency</a:t>
            </a:r>
            <a:endParaRPr lang="en-US" sz="1200" dirty="0">
              <a:latin typeface="Avenir Next Condensed" charset="0"/>
              <a:ea typeface="Avenir Next Condensed" charset="0"/>
              <a:cs typeface="Avenir Next Condensed" charset="0"/>
            </a:endParaRPr>
          </a:p>
          <a:p>
            <a:pPr lvl="2">
              <a:buClr>
                <a:schemeClr val="tx1"/>
              </a:buClr>
            </a:pPr>
            <a:r>
              <a:rPr lang="en-US" sz="1200" dirty="0">
                <a:latin typeface="Avenir Next Condensed" charset="0"/>
                <a:ea typeface="Avenir Next Condensed" charset="0"/>
                <a:cs typeface="Avenir Next Condensed" charset="0"/>
              </a:rPr>
              <a:t>Software Engineer </a:t>
            </a:r>
            <a:r>
              <a:rPr lang="mr-IN" sz="1200" dirty="0">
                <a:latin typeface="Avenir Next Condensed" charset="0"/>
                <a:ea typeface="Avenir Next Condensed" charset="0"/>
                <a:cs typeface="Avenir Next Condensed" charset="0"/>
              </a:rPr>
              <a:t>–</a:t>
            </a:r>
            <a:r>
              <a:rPr lang="en-US" sz="1200" dirty="0">
                <a:latin typeface="Avenir Next Condensed" charset="0"/>
                <a:ea typeface="Avenir Next Condensed" charset="0"/>
                <a:cs typeface="Avenir Next Condensed" charset="0"/>
              </a:rPr>
              <a:t> Blog writer</a:t>
            </a:r>
          </a:p>
          <a:p>
            <a:pPr lvl="1">
              <a:buClr>
                <a:schemeClr val="tx1"/>
              </a:buClr>
            </a:pPr>
            <a:endParaRPr lang="en-US" dirty="0" smtClean="0">
              <a:latin typeface="Avenir Next Condensed" charset="0"/>
              <a:ea typeface="Avenir Next Condensed" charset="0"/>
              <a:cs typeface="Avenir Next Condensed" charset="0"/>
            </a:endParaRPr>
          </a:p>
          <a:p>
            <a:pPr>
              <a:buClr>
                <a:schemeClr val="tx1"/>
              </a:buClr>
            </a:pPr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Indirectly</a:t>
            </a:r>
          </a:p>
          <a:p>
            <a:pPr lvl="1">
              <a:buClr>
                <a:schemeClr val="tx1"/>
              </a:buClr>
            </a:pPr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Unidentified Users</a:t>
            </a:r>
          </a:p>
          <a:p>
            <a:pPr>
              <a:buClr>
                <a:schemeClr val="tx1"/>
              </a:buClr>
            </a:pPr>
            <a:endParaRPr lang="en-US" dirty="0" smtClean="0"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387" y="2439043"/>
            <a:ext cx="2324663" cy="800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168" y="3810585"/>
            <a:ext cx="2451100" cy="114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4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7596"/>
            <a:ext cx="8229600" cy="685619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What happened?</a:t>
            </a:r>
            <a:endParaRPr lang="en-US" dirty="0">
              <a:solidFill>
                <a:srgbClr val="C00000"/>
              </a:solidFill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215"/>
            <a:ext cx="8229600" cy="1875098"/>
          </a:xfrm>
        </p:spPr>
        <p:txBody>
          <a:bodyPr/>
          <a:lstStyle/>
          <a:p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Date : August 2015</a:t>
            </a:r>
          </a:p>
          <a:p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Extraction </a:t>
            </a:r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of data from Facebook using Mobile number</a:t>
            </a:r>
          </a:p>
          <a:p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Data : Names, locations, Images</a:t>
            </a:r>
          </a:p>
          <a:p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Who can find me?  -- Reverse Search</a:t>
            </a:r>
            <a:endParaRPr lang="en-US" dirty="0"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294" y="3224515"/>
            <a:ext cx="6782764" cy="361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3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What happened?</a:t>
            </a:r>
            <a:endParaRPr lang="en-US" dirty="0"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8500"/>
            <a:ext cx="8229600" cy="4157663"/>
          </a:xfrm>
        </p:spPr>
        <p:txBody>
          <a:bodyPr/>
          <a:lstStyle/>
          <a:p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Step 1: </a:t>
            </a:r>
          </a:p>
          <a:p>
            <a:pPr lvl="1"/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Generated thousands of mobile numbers using simple algorithm.</a:t>
            </a:r>
          </a:p>
          <a:p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Step 2:</a:t>
            </a:r>
          </a:p>
          <a:p>
            <a:pPr lvl="1"/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Sent it to Facebook’s application programming interface </a:t>
            </a:r>
            <a:r>
              <a:rPr lang="mr-IN" dirty="0" smtClean="0">
                <a:latin typeface="Avenir Next Condensed" charset="0"/>
                <a:ea typeface="Avenir Next Condensed" charset="0"/>
                <a:cs typeface="Avenir Next Condensed" charset="0"/>
              </a:rPr>
              <a:t>–</a:t>
            </a:r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 </a:t>
            </a:r>
            <a:r>
              <a:rPr lang="en-US" dirty="0" err="1" smtClean="0">
                <a:latin typeface="Avenir Next Condensed" charset="0"/>
                <a:ea typeface="Avenir Next Condensed" charset="0"/>
                <a:cs typeface="Avenir Next Condensed" charset="0"/>
              </a:rPr>
              <a:t>GraphAPI</a:t>
            </a:r>
            <a:endParaRPr lang="en-US" dirty="0" smtClean="0">
              <a:latin typeface="Avenir Next Condensed" charset="0"/>
              <a:ea typeface="Avenir Next Condensed" charset="0"/>
              <a:cs typeface="Avenir Next Condensed" charset="0"/>
            </a:endParaRPr>
          </a:p>
          <a:p>
            <a:pPr lvl="2"/>
            <a:r>
              <a:rPr lang="en-US" dirty="0">
                <a:latin typeface="Avenir Next Condensed" charset="0"/>
                <a:ea typeface="Avenir Next Condensed" charset="0"/>
                <a:cs typeface="Avenir Next Condensed" charset="0"/>
              </a:rPr>
              <a:t>The Graph API is the primary way to get data out of, and put date into Facebook's platform. </a:t>
            </a:r>
          </a:p>
          <a:p>
            <a:pPr lvl="2"/>
            <a:r>
              <a:rPr lang="en-US" dirty="0">
                <a:latin typeface="Avenir Next Condensed" charset="0"/>
                <a:ea typeface="Avenir Next Condensed" charset="0"/>
                <a:cs typeface="Avenir Next Condensed" charset="0"/>
              </a:rPr>
              <a:t>It's a low-level HTTP-based API that you can use to programmatically query data, post new stories, manage ads, upload photos, and perform a variety of other tasks that an app might </a:t>
            </a:r>
            <a:r>
              <a:rPr lang="en-US" dirty="0" smtClean="0">
                <a:latin typeface="Avenir Next Condensed" charset="0"/>
                <a:ea typeface="Avenir Next Condensed" charset="0"/>
                <a:cs typeface="Avenir Next Condensed" charset="0"/>
              </a:rPr>
              <a:t>implement</a:t>
            </a:r>
          </a:p>
        </p:txBody>
      </p:sp>
    </p:spTree>
    <p:extLst>
      <p:ext uri="{BB962C8B-B14F-4D97-AF65-F5344CB8AC3E}">
        <p14:creationId xmlns:p14="http://schemas.microsoft.com/office/powerpoint/2010/main" val="18750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sc-ppt-template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csc-ppt-template-horizontal-left-logo</Template>
  <TotalTime>2701</TotalTime>
  <Words>470</Words>
  <Application>Microsoft Macintosh PowerPoint</Application>
  <PresentationFormat>On-screen Show (4:3)</PresentationFormat>
  <Paragraphs>78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Avenir Next Condensed</vt:lpstr>
      <vt:lpstr>Calibri</vt:lpstr>
      <vt:lpstr>ＭＳ Ｐゴシック</vt:lpstr>
      <vt:lpstr>Univers LT Std 55</vt:lpstr>
      <vt:lpstr>Arial</vt:lpstr>
      <vt:lpstr>csc-ppt-template-horizontal-left-logo</vt:lpstr>
      <vt:lpstr>Facebook – Privacy Incident 2015</vt:lpstr>
      <vt:lpstr>History of Facebook</vt:lpstr>
      <vt:lpstr>Social Network and Privacy</vt:lpstr>
      <vt:lpstr>Issue</vt:lpstr>
      <vt:lpstr>PowerPoint Presentation</vt:lpstr>
      <vt:lpstr>Prior report</vt:lpstr>
      <vt:lpstr>Who was involved and Impacted</vt:lpstr>
      <vt:lpstr>What happened?</vt:lpstr>
      <vt:lpstr>What happened?</vt:lpstr>
      <vt:lpstr>More on Facebook GraphAPI</vt:lpstr>
      <vt:lpstr>PowerPoint Presentation</vt:lpstr>
      <vt:lpstr>PowerPoint Presentation</vt:lpstr>
      <vt:lpstr>What makes it a privacy incident?</vt:lpstr>
      <vt:lpstr>Follow-up?</vt:lpstr>
      <vt:lpstr>Follow-up?</vt:lpstr>
      <vt:lpstr>Follow-up?</vt:lpstr>
      <vt:lpstr>Conclusion</vt:lpstr>
      <vt:lpstr>Questions?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Facebook urged to tighten privacy setting</dc:title>
  <dc:creator>Microsoft Office User</dc:creator>
  <cp:lastModifiedBy>Microsoft Office User</cp:lastModifiedBy>
  <cp:revision>33</cp:revision>
  <dcterms:created xsi:type="dcterms:W3CDTF">2017-03-08T15:56:56Z</dcterms:created>
  <dcterms:modified xsi:type="dcterms:W3CDTF">2017-03-13T02:47:58Z</dcterms:modified>
</cp:coreProperties>
</file>